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7" r:id="rId2"/>
    <p:sldId id="258" r:id="rId3"/>
    <p:sldId id="256" r:id="rId4"/>
    <p:sldId id="261" r:id="rId5"/>
    <p:sldId id="260" r:id="rId6"/>
    <p:sldId id="263" r:id="rId7"/>
    <p:sldId id="259" r:id="rId8"/>
    <p:sldId id="264" r:id="rId9"/>
    <p:sldId id="262" r:id="rId10"/>
    <p:sldId id="266"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4672"/>
  </p:normalViewPr>
  <p:slideViewPr>
    <p:cSldViewPr snapToGrid="0" snapToObjects="1">
      <p:cViewPr varScale="1">
        <p:scale>
          <a:sx n="90" d="100"/>
          <a:sy n="90" d="100"/>
        </p:scale>
        <p:origin x="224"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1BBAC5-0432-0F4C-B8F0-BC706A17F73E}" type="datetimeFigureOut">
              <a:rPr lang="en-US" smtClean="0"/>
              <a:t>4/15/20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0FB75-3C14-244F-A324-1A242442AA34}" type="slidenum">
              <a:rPr lang="en-US" smtClean="0"/>
              <a:t>‹#›</a:t>
            </a:fld>
            <a:endParaRPr lang="en-US"/>
          </a:p>
        </p:txBody>
      </p:sp>
    </p:spTree>
    <p:extLst>
      <p:ext uri="{BB962C8B-B14F-4D97-AF65-F5344CB8AC3E}">
        <p14:creationId xmlns:p14="http://schemas.microsoft.com/office/powerpoint/2010/main" val="959983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80FB75-3C14-244F-A324-1A242442AA34}" type="slidenum">
              <a:rPr lang="en-US" smtClean="0"/>
              <a:t>10</a:t>
            </a:fld>
            <a:endParaRPr lang="en-US"/>
          </a:p>
        </p:txBody>
      </p:sp>
    </p:spTree>
    <p:extLst>
      <p:ext uri="{BB962C8B-B14F-4D97-AF65-F5344CB8AC3E}">
        <p14:creationId xmlns:p14="http://schemas.microsoft.com/office/powerpoint/2010/main" val="405069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E6D559C-EE93-C94B-8258-F125151B8535}"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D4F344-4744-564E-9147-D5292F53ADED}" type="slidenum">
              <a:rPr lang="en-US" smtClean="0"/>
              <a:t>‹#›</a:t>
            </a:fld>
            <a:endParaRPr lang="en-US"/>
          </a:p>
        </p:txBody>
      </p:sp>
    </p:spTree>
    <p:extLst>
      <p:ext uri="{BB962C8B-B14F-4D97-AF65-F5344CB8AC3E}">
        <p14:creationId xmlns:p14="http://schemas.microsoft.com/office/powerpoint/2010/main" val="56493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6D559C-EE93-C94B-8258-F125151B8535}"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D4F344-4744-564E-9147-D5292F53ADED}" type="slidenum">
              <a:rPr lang="en-US" smtClean="0"/>
              <a:t>‹#›</a:t>
            </a:fld>
            <a:endParaRPr lang="en-US"/>
          </a:p>
        </p:txBody>
      </p:sp>
    </p:spTree>
    <p:extLst>
      <p:ext uri="{BB962C8B-B14F-4D97-AF65-F5344CB8AC3E}">
        <p14:creationId xmlns:p14="http://schemas.microsoft.com/office/powerpoint/2010/main" val="298247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D559C-EE93-C94B-8258-F125151B8535}"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D4F344-4744-564E-9147-D5292F53ADED}" type="slidenum">
              <a:rPr lang="en-US" smtClean="0"/>
              <a:t>‹#›</a:t>
            </a:fld>
            <a:endParaRPr lang="en-US"/>
          </a:p>
        </p:txBody>
      </p:sp>
    </p:spTree>
    <p:extLst>
      <p:ext uri="{BB962C8B-B14F-4D97-AF65-F5344CB8AC3E}">
        <p14:creationId xmlns:p14="http://schemas.microsoft.com/office/powerpoint/2010/main" val="414328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E6D559C-EE93-C94B-8258-F125151B8535}" type="datetimeFigureOut">
              <a:rPr lang="en-US" smtClean="0"/>
              <a:t>4/15/20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D4F344-4744-564E-9147-D5292F53ADED}" type="slidenum">
              <a:rPr lang="en-US" smtClean="0"/>
              <a:t>‹#›</a:t>
            </a:fld>
            <a:endParaRPr lang="en-US"/>
          </a:p>
        </p:txBody>
      </p:sp>
    </p:spTree>
    <p:extLst>
      <p:ext uri="{BB962C8B-B14F-4D97-AF65-F5344CB8AC3E}">
        <p14:creationId xmlns:p14="http://schemas.microsoft.com/office/powerpoint/2010/main" val="1483805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E6D559C-EE93-C94B-8258-F125151B8535}" type="datetimeFigureOut">
              <a:rPr lang="en-US" smtClean="0"/>
              <a:t>4/15/20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D4F344-4744-564E-9147-D5292F53ADED}" type="slidenum">
              <a:rPr lang="en-US" smtClean="0"/>
              <a:t>‹#›</a:t>
            </a:fld>
            <a:endParaRPr lang="en-US"/>
          </a:p>
        </p:txBody>
      </p:sp>
    </p:spTree>
    <p:extLst>
      <p:ext uri="{BB962C8B-B14F-4D97-AF65-F5344CB8AC3E}">
        <p14:creationId xmlns:p14="http://schemas.microsoft.com/office/powerpoint/2010/main" val="1732408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E6D559C-EE93-C94B-8258-F125151B8535}" type="datetimeFigureOut">
              <a:rPr lang="en-US" smtClean="0"/>
              <a:t>4/15/20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D4F344-4744-564E-9147-D5292F53ADED}" type="slidenum">
              <a:rPr lang="en-US" smtClean="0"/>
              <a:t>‹#›</a:t>
            </a:fld>
            <a:endParaRPr lang="en-US"/>
          </a:p>
        </p:txBody>
      </p:sp>
    </p:spTree>
    <p:extLst>
      <p:ext uri="{BB962C8B-B14F-4D97-AF65-F5344CB8AC3E}">
        <p14:creationId xmlns:p14="http://schemas.microsoft.com/office/powerpoint/2010/main" val="100502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6D559C-EE93-C94B-8258-F125151B8535}" type="datetimeFigureOut">
              <a:rPr lang="en-US" smtClean="0"/>
              <a:t>4/15/20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D4F344-4744-564E-9147-D5292F53ADED}" type="slidenum">
              <a:rPr lang="en-US" smtClean="0"/>
              <a:t>‹#›</a:t>
            </a:fld>
            <a:endParaRPr lang="en-US"/>
          </a:p>
        </p:txBody>
      </p:sp>
    </p:spTree>
    <p:extLst>
      <p:ext uri="{BB962C8B-B14F-4D97-AF65-F5344CB8AC3E}">
        <p14:creationId xmlns:p14="http://schemas.microsoft.com/office/powerpoint/2010/main" val="1562073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6D559C-EE93-C94B-8258-F125151B8535}" type="datetimeFigureOut">
              <a:rPr lang="en-US" smtClean="0"/>
              <a:t>4/15/20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D4F344-4744-564E-9147-D5292F53ADED}" type="slidenum">
              <a:rPr lang="en-US" smtClean="0"/>
              <a:t>‹#›</a:t>
            </a:fld>
            <a:endParaRPr lang="en-US"/>
          </a:p>
        </p:txBody>
      </p:sp>
    </p:spTree>
    <p:extLst>
      <p:ext uri="{BB962C8B-B14F-4D97-AF65-F5344CB8AC3E}">
        <p14:creationId xmlns:p14="http://schemas.microsoft.com/office/powerpoint/2010/main" val="789175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6D559C-EE93-C94B-8258-F125151B8535}" type="datetimeFigureOut">
              <a:rPr lang="en-US" smtClean="0"/>
              <a:t>4/15/20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D4F344-4744-564E-9147-D5292F53ADED}" type="slidenum">
              <a:rPr lang="en-US" smtClean="0"/>
              <a:t>‹#›</a:t>
            </a:fld>
            <a:endParaRPr lang="en-US"/>
          </a:p>
        </p:txBody>
      </p:sp>
    </p:spTree>
    <p:extLst>
      <p:ext uri="{BB962C8B-B14F-4D97-AF65-F5344CB8AC3E}">
        <p14:creationId xmlns:p14="http://schemas.microsoft.com/office/powerpoint/2010/main" val="812380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6D559C-EE93-C94B-8258-F125151B8535}"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D4F344-4744-564E-9147-D5292F53ADED}" type="slidenum">
              <a:rPr lang="en-US" smtClean="0"/>
              <a:t>‹#›</a:t>
            </a:fld>
            <a:endParaRPr lang="en-US"/>
          </a:p>
        </p:txBody>
      </p:sp>
    </p:spTree>
    <p:extLst>
      <p:ext uri="{BB962C8B-B14F-4D97-AF65-F5344CB8AC3E}">
        <p14:creationId xmlns:p14="http://schemas.microsoft.com/office/powerpoint/2010/main" val="2132410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6D559C-EE93-C94B-8258-F125151B8535}" type="datetimeFigureOut">
              <a:rPr lang="en-US" smtClean="0"/>
              <a:t>4/15/20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D4F344-4744-564E-9147-D5292F53ADED}" type="slidenum">
              <a:rPr lang="en-US" smtClean="0"/>
              <a:t>‹#›</a:t>
            </a:fld>
            <a:endParaRPr lang="en-US"/>
          </a:p>
        </p:txBody>
      </p:sp>
    </p:spTree>
    <p:extLst>
      <p:ext uri="{BB962C8B-B14F-4D97-AF65-F5344CB8AC3E}">
        <p14:creationId xmlns:p14="http://schemas.microsoft.com/office/powerpoint/2010/main" val="66856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6D559C-EE93-C94B-8258-F125151B8535}" type="datetimeFigureOut">
              <a:rPr lang="en-US" smtClean="0"/>
              <a:t>4/15/20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D4F344-4744-564E-9147-D5292F53ADED}" type="slidenum">
              <a:rPr lang="en-US" smtClean="0"/>
              <a:t>‹#›</a:t>
            </a:fld>
            <a:endParaRPr lang="en-US"/>
          </a:p>
        </p:txBody>
      </p:sp>
    </p:spTree>
    <p:extLst>
      <p:ext uri="{BB962C8B-B14F-4D97-AF65-F5344CB8AC3E}">
        <p14:creationId xmlns:p14="http://schemas.microsoft.com/office/powerpoint/2010/main" val="1563435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youtube.com/watch?v=COQYljvk6_8"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1400" y="237991"/>
            <a:ext cx="4341587" cy="6486383"/>
          </a:xfrm>
          <a:prstGeom prst="rect">
            <a:avLst/>
          </a:prstGeom>
        </p:spPr>
      </p:pic>
      <p:sp>
        <p:nvSpPr>
          <p:cNvPr id="4" name="TextBox 3"/>
          <p:cNvSpPr txBox="1"/>
          <p:nvPr/>
        </p:nvSpPr>
        <p:spPr>
          <a:xfrm>
            <a:off x="375902" y="237991"/>
            <a:ext cx="6699812" cy="5678478"/>
          </a:xfrm>
          <a:prstGeom prst="rect">
            <a:avLst/>
          </a:prstGeom>
          <a:noFill/>
        </p:spPr>
        <p:txBody>
          <a:bodyPr wrap="square" rtlCol="0">
            <a:spAutoFit/>
          </a:bodyPr>
          <a:lstStyle/>
          <a:p>
            <a:r>
              <a:rPr lang="en-US" sz="2200" b="1" i="1" dirty="0">
                <a:latin typeface="Calibri" charset="0"/>
                <a:ea typeface="Calibri" charset="0"/>
                <a:cs typeface="Calibri" charset="0"/>
              </a:rPr>
              <a:t>Annie John </a:t>
            </a:r>
            <a:r>
              <a:rPr lang="en-US" sz="2200" b="1" dirty="0">
                <a:latin typeface="Calibri" charset="0"/>
                <a:ea typeface="Calibri" charset="0"/>
                <a:cs typeface="Calibri" charset="0"/>
              </a:rPr>
              <a:t>(1985) </a:t>
            </a:r>
          </a:p>
          <a:p>
            <a:r>
              <a:rPr lang="en-US" sz="2200" dirty="0">
                <a:latin typeface="Calibri" charset="0"/>
                <a:ea typeface="Calibri" charset="0"/>
                <a:cs typeface="Calibri" charset="0"/>
              </a:rPr>
              <a:t>Jamaica Kincaid’s first novel is a work of </a:t>
            </a:r>
            <a:r>
              <a:rPr lang="en-US" sz="2200" b="1" dirty="0">
                <a:latin typeface="Calibri" charset="0"/>
                <a:ea typeface="Calibri" charset="0"/>
                <a:cs typeface="Calibri" charset="0"/>
              </a:rPr>
              <a:t>autobiographical fiction</a:t>
            </a:r>
            <a:r>
              <a:rPr lang="en-US" sz="2200" dirty="0">
                <a:latin typeface="Calibri" charset="0"/>
                <a:ea typeface="Calibri" charset="0"/>
                <a:cs typeface="Calibri" charset="0"/>
              </a:rPr>
              <a:t>. The chapters were originally published separately in </a:t>
            </a:r>
            <a:r>
              <a:rPr lang="en-US" sz="2200" i="1" dirty="0">
                <a:latin typeface="Calibri" charset="0"/>
                <a:ea typeface="Calibri" charset="0"/>
                <a:cs typeface="Calibri" charset="0"/>
              </a:rPr>
              <a:t>The New Yorker. </a:t>
            </a:r>
            <a:endParaRPr lang="en-US" sz="2200" b="1" dirty="0">
              <a:latin typeface="Calibri" charset="0"/>
              <a:ea typeface="Calibri" charset="0"/>
              <a:cs typeface="Calibri" charset="0"/>
            </a:endParaRPr>
          </a:p>
          <a:p>
            <a:endParaRPr lang="en-US" sz="2200" dirty="0">
              <a:latin typeface="Calibri" charset="0"/>
              <a:ea typeface="Calibri" charset="0"/>
              <a:cs typeface="Calibri" charset="0"/>
            </a:endParaRPr>
          </a:p>
          <a:p>
            <a:r>
              <a:rPr lang="en-US" sz="2200" i="1" dirty="0">
                <a:latin typeface="Calibri" charset="0"/>
                <a:ea typeface="Calibri" charset="0"/>
                <a:cs typeface="Calibri" charset="0"/>
              </a:rPr>
              <a:t>Annie John </a:t>
            </a:r>
            <a:r>
              <a:rPr lang="en-US" sz="2200" dirty="0">
                <a:latin typeface="Calibri" charset="0"/>
                <a:ea typeface="Calibri" charset="0"/>
                <a:cs typeface="Calibri" charset="0"/>
              </a:rPr>
              <a:t>is a </a:t>
            </a:r>
            <a:r>
              <a:rPr lang="en-US" sz="2200" b="1" i="1" dirty="0">
                <a:latin typeface="Calibri" charset="0"/>
                <a:ea typeface="Calibri" charset="0"/>
                <a:cs typeface="Calibri" charset="0"/>
              </a:rPr>
              <a:t>Bildungsroman</a:t>
            </a:r>
            <a:r>
              <a:rPr lang="en-US" sz="2200" i="1" dirty="0">
                <a:latin typeface="Calibri" charset="0"/>
                <a:ea typeface="Calibri" charset="0"/>
                <a:cs typeface="Calibri" charset="0"/>
              </a:rPr>
              <a:t>* </a:t>
            </a:r>
            <a:r>
              <a:rPr lang="en-US" sz="2200" dirty="0">
                <a:latin typeface="Calibri" charset="0"/>
                <a:ea typeface="Calibri" charset="0"/>
                <a:cs typeface="Calibri" charset="0"/>
              </a:rPr>
              <a:t>that explores:</a:t>
            </a:r>
          </a:p>
          <a:p>
            <a:pPr marL="285750" indent="-285750">
              <a:lnSpc>
                <a:spcPct val="150000"/>
              </a:lnSpc>
              <a:buFont typeface="Arial" charset="0"/>
              <a:buChar char="•"/>
            </a:pPr>
            <a:r>
              <a:rPr lang="en-US" sz="2200" dirty="0">
                <a:latin typeface="Calibri" charset="0"/>
                <a:ea typeface="Calibri" charset="0"/>
                <a:cs typeface="Calibri" charset="0"/>
              </a:rPr>
              <a:t>colonialism and the colonial legacy in postcolonial society</a:t>
            </a:r>
          </a:p>
          <a:p>
            <a:pPr marL="285750" indent="-285750">
              <a:lnSpc>
                <a:spcPct val="150000"/>
              </a:lnSpc>
              <a:buFont typeface="Arial" charset="0"/>
              <a:buChar char="•"/>
            </a:pPr>
            <a:r>
              <a:rPr lang="en-US" sz="2200" dirty="0">
                <a:latin typeface="Calibri" charset="0"/>
                <a:ea typeface="Calibri" charset="0"/>
                <a:cs typeface="Calibri" charset="0"/>
              </a:rPr>
              <a:t>gender and sexuality</a:t>
            </a:r>
          </a:p>
          <a:p>
            <a:pPr marL="285750" indent="-285750">
              <a:lnSpc>
                <a:spcPct val="150000"/>
              </a:lnSpc>
              <a:buFont typeface="Arial" charset="0"/>
              <a:buChar char="•"/>
            </a:pPr>
            <a:r>
              <a:rPr lang="en-US" sz="2200" dirty="0">
                <a:latin typeface="Calibri" charset="0"/>
                <a:ea typeface="Calibri" charset="0"/>
                <a:cs typeface="Calibri" charset="0"/>
              </a:rPr>
              <a:t>mother-daughter relationships</a:t>
            </a:r>
          </a:p>
          <a:p>
            <a:pPr marL="285750" indent="-285750">
              <a:lnSpc>
                <a:spcPct val="150000"/>
              </a:lnSpc>
              <a:buFont typeface="Arial" charset="0"/>
              <a:buChar char="•"/>
            </a:pPr>
            <a:r>
              <a:rPr lang="en-US" sz="2200" dirty="0">
                <a:latin typeface="Calibri" charset="0"/>
                <a:ea typeface="Calibri" charset="0"/>
                <a:cs typeface="Calibri" charset="0"/>
              </a:rPr>
              <a:t>colonial education </a:t>
            </a:r>
            <a:r>
              <a:rPr lang="mr-IN" sz="2200" dirty="0">
                <a:latin typeface="Calibri" charset="0"/>
                <a:ea typeface="Calibri" charset="0"/>
                <a:cs typeface="Calibri" charset="0"/>
              </a:rPr>
              <a:t>–</a:t>
            </a:r>
            <a:r>
              <a:rPr lang="en-US" sz="2200" dirty="0">
                <a:latin typeface="Calibri" charset="0"/>
                <a:ea typeface="Calibri" charset="0"/>
                <a:cs typeface="Calibri" charset="0"/>
              </a:rPr>
              <a:t> especially reading and writing history and literature</a:t>
            </a:r>
          </a:p>
          <a:p>
            <a:pPr marL="285750" indent="-285750">
              <a:lnSpc>
                <a:spcPct val="150000"/>
              </a:lnSpc>
              <a:buFont typeface="Arial" charset="0"/>
              <a:buChar char="•"/>
            </a:pPr>
            <a:r>
              <a:rPr lang="en-US" sz="2200" dirty="0">
                <a:latin typeface="Calibri" charset="0"/>
                <a:ea typeface="Calibri" charset="0"/>
                <a:cs typeface="Calibri" charset="0"/>
              </a:rPr>
              <a:t>adolescence / coming of age</a:t>
            </a:r>
          </a:p>
        </p:txBody>
      </p:sp>
      <p:sp>
        <p:nvSpPr>
          <p:cNvPr id="5" name="TextBox 4"/>
          <p:cNvSpPr txBox="1"/>
          <p:nvPr/>
        </p:nvSpPr>
        <p:spPr>
          <a:xfrm>
            <a:off x="167145" y="5866798"/>
            <a:ext cx="7478485" cy="923330"/>
          </a:xfrm>
          <a:prstGeom prst="rect">
            <a:avLst/>
          </a:prstGeom>
          <a:noFill/>
        </p:spPr>
        <p:txBody>
          <a:bodyPr wrap="square" rtlCol="0">
            <a:spAutoFit/>
          </a:bodyPr>
          <a:lstStyle/>
          <a:p>
            <a:r>
              <a:rPr lang="en-US" dirty="0"/>
              <a:t>*</a:t>
            </a:r>
            <a:r>
              <a:rPr lang="en-US" b="1" i="1" dirty="0"/>
              <a:t>Bildungsroman</a:t>
            </a:r>
            <a:r>
              <a:rPr lang="en-US" dirty="0"/>
              <a:t> is German for “formation novel.” It is a literary genre that focuses on the development of the protagonist from youth to adulthood. A “coming-of-age” novel.</a:t>
            </a:r>
          </a:p>
        </p:txBody>
      </p:sp>
    </p:spTree>
    <p:extLst>
      <p:ext uri="{BB962C8B-B14F-4D97-AF65-F5344CB8AC3E}">
        <p14:creationId xmlns:p14="http://schemas.microsoft.com/office/powerpoint/2010/main" val="805187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6514" y="0"/>
            <a:ext cx="6150429" cy="6820669"/>
          </a:xfrm>
          <a:prstGeom prst="rect">
            <a:avLst/>
          </a:prstGeom>
        </p:spPr>
      </p:pic>
      <p:sp>
        <p:nvSpPr>
          <p:cNvPr id="3" name="TextBox 2"/>
          <p:cNvSpPr txBox="1"/>
          <p:nvPr/>
        </p:nvSpPr>
        <p:spPr>
          <a:xfrm>
            <a:off x="325566" y="76202"/>
            <a:ext cx="4845148" cy="6628180"/>
          </a:xfrm>
          <a:prstGeom prst="rect">
            <a:avLst/>
          </a:prstGeom>
          <a:noFill/>
        </p:spPr>
        <p:txBody>
          <a:bodyPr wrap="square" rtlCol="0">
            <a:spAutoFit/>
          </a:bodyPr>
          <a:lstStyle/>
          <a:p>
            <a:pPr>
              <a:lnSpc>
                <a:spcPct val="150000"/>
              </a:lnSpc>
            </a:pPr>
            <a:r>
              <a:rPr lang="en-US" sz="2000" b="1" dirty="0"/>
              <a:t>Jamaica Kincaid</a:t>
            </a:r>
            <a:r>
              <a:rPr lang="en-US" sz="2000" dirty="0"/>
              <a:t>,</a:t>
            </a:r>
            <a:r>
              <a:rPr lang="en-US" sz="2000" b="1" dirty="0"/>
              <a:t> </a:t>
            </a:r>
            <a:r>
              <a:rPr lang="en-US" sz="2000" dirty="0"/>
              <a:t>an Antiguan-American novelist and essayist, was born Elaine Potter Richardson in 1949 in St John, Antigua. </a:t>
            </a:r>
            <a:r>
              <a:rPr lang="en-US" sz="2000" i="1" dirty="0"/>
              <a:t>Annie John </a:t>
            </a:r>
            <a:r>
              <a:rPr lang="en-US" sz="2000" dirty="0"/>
              <a:t>draws on her own experiences of growing up in poverty on the island and being educated in the British colonial system. At the age of 17 her mother sent her to New York City to work as a nanny.</a:t>
            </a:r>
            <a:r>
              <a:rPr lang="en-US" sz="2000" baseline="30000" dirty="0"/>
              <a:t> </a:t>
            </a:r>
            <a:r>
              <a:rPr lang="en-US" sz="2000" dirty="0"/>
              <a:t>Kincaid enrolled in evening classes at a community college, and after three years she quit her nanny job to attend Franconia College in New Hampshire on a scholarship. Kincaid dropped out of Franconia after one year and returned to New York to write for magazines. </a:t>
            </a:r>
            <a:endParaRPr lang="en-US" sz="2000" b="1" dirty="0"/>
          </a:p>
        </p:txBody>
      </p:sp>
    </p:spTree>
    <p:extLst>
      <p:ext uri="{BB962C8B-B14F-4D97-AF65-F5344CB8AC3E}">
        <p14:creationId xmlns:p14="http://schemas.microsoft.com/office/powerpoint/2010/main" val="1499163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1987" y="128188"/>
            <a:ext cx="4456213" cy="6694140"/>
          </a:xfrm>
          <a:prstGeom prst="rect">
            <a:avLst/>
          </a:prstGeom>
        </p:spPr>
        <p:txBody>
          <a:bodyPr wrap="square">
            <a:spAutoFit/>
          </a:bodyPr>
          <a:lstStyle/>
          <a:p>
            <a:pPr>
              <a:lnSpc>
                <a:spcPct val="150000"/>
              </a:lnSpc>
            </a:pPr>
            <a:r>
              <a:rPr lang="en-US" sz="2200" b="0" i="0" dirty="0">
                <a:solidFill>
                  <a:srgbClr val="222222"/>
                </a:solidFill>
                <a:effectLst/>
                <a:latin typeface="Calibri" charset="0"/>
                <a:ea typeface="Calibri" charset="0"/>
                <a:cs typeface="Calibri" charset="0"/>
              </a:rPr>
              <a:t>Antigua is one of the two major islands that make up the Caribbean nation of Antigua and Barbuda.</a:t>
            </a:r>
            <a:endParaRPr lang="en-US" sz="2200" dirty="0">
              <a:solidFill>
                <a:srgbClr val="222222"/>
              </a:solidFill>
              <a:latin typeface="Calibri" charset="0"/>
              <a:ea typeface="Calibri" charset="0"/>
              <a:cs typeface="Calibri" charset="0"/>
            </a:endParaRPr>
          </a:p>
          <a:p>
            <a:pPr>
              <a:lnSpc>
                <a:spcPct val="150000"/>
              </a:lnSpc>
            </a:pPr>
            <a:r>
              <a:rPr lang="en-US" sz="2200" dirty="0">
                <a:latin typeface="Calibri" charset="0"/>
                <a:ea typeface="Calibri" charset="0"/>
                <a:cs typeface="Calibri" charset="0"/>
              </a:rPr>
              <a:t>Antigua was “discovered” by Christopher Columbus in 1493 and was colonized by the British in 1632. After the annihilation of the native population, the British used tens of thousands African slaves to turn Antigua (and many other Caribbean islands) into a highly profitable sugar plantation. Antigua gained formal independence from England in 1981</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1773" y="533400"/>
            <a:ext cx="7670227" cy="5651747"/>
          </a:xfrm>
          <a:prstGeom prst="rect">
            <a:avLst/>
          </a:prstGeom>
        </p:spPr>
      </p:pic>
    </p:spTree>
    <p:extLst>
      <p:ext uri="{BB962C8B-B14F-4D97-AF65-F5344CB8AC3E}">
        <p14:creationId xmlns:p14="http://schemas.microsoft.com/office/powerpoint/2010/main" val="527517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05550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54878" y="-407107"/>
            <a:ext cx="6358971" cy="354763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469" y="3184072"/>
            <a:ext cx="5604329" cy="37336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0412" y="3184072"/>
            <a:ext cx="5442857" cy="3673928"/>
          </a:xfrm>
          <a:prstGeom prst="rect">
            <a:avLst/>
          </a:prstGeom>
        </p:spPr>
      </p:pic>
    </p:spTree>
    <p:extLst>
      <p:ext uri="{BB962C8B-B14F-4D97-AF65-F5344CB8AC3E}">
        <p14:creationId xmlns:p14="http://schemas.microsoft.com/office/powerpoint/2010/main" val="114307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814" y="24478"/>
            <a:ext cx="9827986" cy="6833522"/>
          </a:xfrm>
          <a:prstGeom prst="rect">
            <a:avLst/>
          </a:prstGeom>
        </p:spPr>
      </p:pic>
    </p:spTree>
    <p:extLst>
      <p:ext uri="{BB962C8B-B14F-4D97-AF65-F5344CB8AC3E}">
        <p14:creationId xmlns:p14="http://schemas.microsoft.com/office/powerpoint/2010/main" val="1077822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7129" y="0"/>
            <a:ext cx="9668328" cy="6770436"/>
          </a:xfrm>
          <a:prstGeom prst="rect">
            <a:avLst/>
          </a:prstGeom>
        </p:spPr>
      </p:pic>
    </p:spTree>
    <p:extLst>
      <p:ext uri="{BB962C8B-B14F-4D97-AF65-F5344CB8AC3E}">
        <p14:creationId xmlns:p14="http://schemas.microsoft.com/office/powerpoint/2010/main" val="20322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541" y="479279"/>
            <a:ext cx="11332029" cy="6378721"/>
          </a:xfrm>
          <a:prstGeom prst="rect">
            <a:avLst/>
          </a:prstGeom>
        </p:spPr>
      </p:pic>
      <p:sp>
        <p:nvSpPr>
          <p:cNvPr id="7" name="TextBox 6"/>
          <p:cNvSpPr txBox="1"/>
          <p:nvPr/>
        </p:nvSpPr>
        <p:spPr>
          <a:xfrm>
            <a:off x="424541" y="109947"/>
            <a:ext cx="2807372" cy="369332"/>
          </a:xfrm>
          <a:prstGeom prst="rect">
            <a:avLst/>
          </a:prstGeom>
          <a:noFill/>
        </p:spPr>
        <p:txBody>
          <a:bodyPr wrap="none" rtlCol="0">
            <a:spAutoFit/>
          </a:bodyPr>
          <a:lstStyle/>
          <a:p>
            <a:r>
              <a:rPr lang="en-US" dirty="0"/>
              <a:t>Map of </a:t>
            </a:r>
            <a:r>
              <a:rPr lang="en-US"/>
              <a:t>British Empire, 1920</a:t>
            </a:r>
          </a:p>
        </p:txBody>
      </p:sp>
    </p:spTree>
    <p:extLst>
      <p:ext uri="{BB962C8B-B14F-4D97-AF65-F5344CB8AC3E}">
        <p14:creationId xmlns:p14="http://schemas.microsoft.com/office/powerpoint/2010/main" val="1207650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2771" y="281042"/>
            <a:ext cx="11560629" cy="1323439"/>
          </a:xfrm>
          <a:prstGeom prst="rect">
            <a:avLst/>
          </a:prstGeom>
          <a:noFill/>
        </p:spPr>
        <p:txBody>
          <a:bodyPr wrap="square" rtlCol="0">
            <a:spAutoFit/>
          </a:bodyPr>
          <a:lstStyle/>
          <a:p>
            <a:r>
              <a:rPr lang="en-US" sz="2000" b="0" i="0" dirty="0">
                <a:solidFill>
                  <a:srgbClr val="222222"/>
                </a:solidFill>
                <a:effectLst/>
                <a:latin typeface="Calibri" charset="0"/>
                <a:ea typeface="Calibri" charset="0"/>
                <a:cs typeface="Calibri" charset="0"/>
              </a:rPr>
              <a:t>Antigua and Barbuda is an independent nation </a:t>
            </a:r>
            <a:r>
              <a:rPr lang="en-US" sz="2000" dirty="0">
                <a:latin typeface="Calibri" charset="0"/>
                <a:ea typeface="Calibri" charset="0"/>
                <a:cs typeface="Calibri" charset="0"/>
              </a:rPr>
              <a:t>within the British Commonwealth, but the Queen of England is still the “Constitutional Monarch” of the islands. In all of her official duties in relation to the islands she speaks and acts as Queen of Antigua and Barbuda. The Queen is not involved in the day-to-day business of the Antigua and Barbuda Government, but she continues to play important ceremonial and symbolic roles.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4514" y="1716402"/>
            <a:ext cx="9535886" cy="5045442"/>
          </a:xfrm>
          <a:prstGeom prst="rect">
            <a:avLst/>
          </a:prstGeom>
        </p:spPr>
      </p:pic>
    </p:spTree>
    <p:extLst>
      <p:ext uri="{BB962C8B-B14F-4D97-AF65-F5344CB8AC3E}">
        <p14:creationId xmlns:p14="http://schemas.microsoft.com/office/powerpoint/2010/main" val="2099791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597672" y="871662"/>
            <a:ext cx="6401303" cy="3647152"/>
          </a:xfrm>
          <a:prstGeom prst="rect">
            <a:avLst/>
          </a:prstGeom>
          <a:noFill/>
        </p:spPr>
        <p:txBody>
          <a:bodyPr wrap="square" rtlCol="0">
            <a:spAutoFit/>
          </a:bodyPr>
          <a:lstStyle/>
          <a:p>
            <a:pPr>
              <a:lnSpc>
                <a:spcPct val="150000"/>
              </a:lnSpc>
            </a:pPr>
            <a:r>
              <a:rPr lang="en-US" sz="2200" b="1" dirty="0"/>
              <a:t>“I’m someone who writes to save her life</a:t>
            </a:r>
            <a:r>
              <a:rPr lang="en-US" sz="2200" dirty="0"/>
              <a:t>, I mean, I can't imagine what I would do if I didn't write. I would be dead or I would be in jail because -- what else could I do? I can't really do anything but write. </a:t>
            </a:r>
            <a:r>
              <a:rPr lang="en-US" sz="2200" b="1" dirty="0"/>
              <a:t>All the things that were available to someone in my position involved being a subject person. And I'm very bad at being a subject person”</a:t>
            </a:r>
            <a:r>
              <a:rPr lang="en-US" sz="2200" dirty="0"/>
              <a:t> (Kincaid 1990).</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356" y="871662"/>
            <a:ext cx="4799219" cy="4849585"/>
          </a:xfrm>
          <a:prstGeom prst="rect">
            <a:avLst/>
          </a:prstGeom>
        </p:spPr>
      </p:pic>
      <p:sp>
        <p:nvSpPr>
          <p:cNvPr id="6" name="TextBox 5"/>
          <p:cNvSpPr txBox="1"/>
          <p:nvPr/>
        </p:nvSpPr>
        <p:spPr>
          <a:xfrm>
            <a:off x="2698966" y="6534834"/>
            <a:ext cx="844527" cy="646331"/>
          </a:xfrm>
          <a:prstGeom prst="rect">
            <a:avLst/>
          </a:prstGeom>
          <a:noFill/>
        </p:spPr>
        <p:txBody>
          <a:bodyPr wrap="none" rtlCol="0">
            <a:spAutoFit/>
          </a:bodyPr>
          <a:lstStyle/>
          <a:p>
            <a:r>
              <a:rPr lang="en-US" baseline="30000">
                <a:hlinkClick r:id="rId4"/>
              </a:rPr>
              <a:t>Interview </a:t>
            </a:r>
            <a:r>
              <a:rPr lang="en-US" baseline="30000"/>
              <a:t> </a:t>
            </a:r>
            <a:endParaRPr lang="en-US"/>
          </a:p>
          <a:p>
            <a:endParaRPr lang="en-US" dirty="0"/>
          </a:p>
        </p:txBody>
      </p:sp>
    </p:spTree>
    <p:extLst>
      <p:ext uri="{BB962C8B-B14F-4D97-AF65-F5344CB8AC3E}">
        <p14:creationId xmlns:p14="http://schemas.microsoft.com/office/powerpoint/2010/main" val="2100785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11627" y="774061"/>
            <a:ext cx="7043057" cy="1055545"/>
          </a:xfrm>
          <a:prstGeom prst="rect">
            <a:avLst/>
          </a:prstGeom>
          <a:noFill/>
        </p:spPr>
        <p:txBody>
          <a:bodyPr wrap="square" rtlCol="0">
            <a:spAutoFit/>
          </a:bodyPr>
          <a:lstStyle/>
          <a:p>
            <a:pPr>
              <a:lnSpc>
                <a:spcPct val="150000"/>
              </a:lnSpc>
            </a:pPr>
            <a:r>
              <a:rPr lang="en-US" sz="2200" dirty="0"/>
              <a:t>Kincaid's writing is not in the traditional paragraph form, but uses run-on sentences and paragraphs with fragments.</a:t>
            </a:r>
          </a:p>
        </p:txBody>
      </p:sp>
      <p:sp>
        <p:nvSpPr>
          <p:cNvPr id="5" name="TextBox 4"/>
          <p:cNvSpPr txBox="1"/>
          <p:nvPr/>
        </p:nvSpPr>
        <p:spPr>
          <a:xfrm>
            <a:off x="555170" y="1915885"/>
            <a:ext cx="6955972" cy="4662815"/>
          </a:xfrm>
          <a:prstGeom prst="rect">
            <a:avLst/>
          </a:prstGeom>
          <a:noFill/>
        </p:spPr>
        <p:txBody>
          <a:bodyPr wrap="square" rtlCol="0">
            <a:spAutoFit/>
          </a:bodyPr>
          <a:lstStyle/>
          <a:p>
            <a:pPr>
              <a:lnSpc>
                <a:spcPct val="150000"/>
              </a:lnSpc>
            </a:pPr>
            <a:r>
              <a:rPr lang="en-US" sz="2200" dirty="0"/>
              <a:t>Caribbean poet Derek Walcott described Kincaid's writing in the following way:</a:t>
            </a:r>
          </a:p>
          <a:p>
            <a:pPr>
              <a:lnSpc>
                <a:spcPct val="150000"/>
              </a:lnSpc>
            </a:pPr>
            <a:r>
              <a:rPr lang="en-US" sz="2200" dirty="0"/>
              <a:t>"As she writes a sentence, psychologically, its temperature is that it heads toward its own contradiction. It's as if the sentence is discovering itself, discovering how it feels. And that is astonishing, because it's one thing to be able to write a good declarative sentence; it's another thing to catch the temperature of the narrator, the narrator's feeling. And that's universal, and not provincial in any way.”</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3286" y="93263"/>
            <a:ext cx="4180114" cy="6625086"/>
          </a:xfrm>
          <a:prstGeom prst="rect">
            <a:avLst/>
          </a:prstGeom>
        </p:spPr>
      </p:pic>
      <p:sp>
        <p:nvSpPr>
          <p:cNvPr id="7" name="TextBox 6"/>
          <p:cNvSpPr txBox="1"/>
          <p:nvPr/>
        </p:nvSpPr>
        <p:spPr>
          <a:xfrm>
            <a:off x="555170" y="343174"/>
            <a:ext cx="1938159" cy="430887"/>
          </a:xfrm>
          <a:prstGeom prst="rect">
            <a:avLst/>
          </a:prstGeom>
          <a:noFill/>
        </p:spPr>
        <p:txBody>
          <a:bodyPr wrap="none" rtlCol="0">
            <a:spAutoFit/>
          </a:bodyPr>
          <a:lstStyle/>
          <a:p>
            <a:r>
              <a:rPr lang="en-US" sz="2200" b="1" u="sng" dirty="0"/>
              <a:t>Style and Form</a:t>
            </a:r>
          </a:p>
        </p:txBody>
      </p:sp>
    </p:spTree>
    <p:extLst>
      <p:ext uri="{BB962C8B-B14F-4D97-AF65-F5344CB8AC3E}">
        <p14:creationId xmlns:p14="http://schemas.microsoft.com/office/powerpoint/2010/main" val="1771152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383</TotalTime>
  <Words>577</Words>
  <Application>Microsoft Macintosh PowerPoint</Application>
  <PresentationFormat>Widescreen</PresentationFormat>
  <Paragraphs>22</Paragraphs>
  <Slides>11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Marla Zubel</cp:lastModifiedBy>
  <cp:revision>20</cp:revision>
  <dcterms:created xsi:type="dcterms:W3CDTF">2017-11-02T18:35:06Z</dcterms:created>
  <dcterms:modified xsi:type="dcterms:W3CDTF">2020-04-15T21:06:54Z</dcterms:modified>
</cp:coreProperties>
</file>